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1"/>
  </p:notesMasterIdLst>
  <p:sldIdLst>
    <p:sldId id="256" r:id="rId2"/>
    <p:sldId id="333" r:id="rId3"/>
    <p:sldId id="335" r:id="rId4"/>
    <p:sldId id="257" r:id="rId5"/>
    <p:sldId id="259" r:id="rId6"/>
    <p:sldId id="260" r:id="rId7"/>
    <p:sldId id="261" r:id="rId8"/>
    <p:sldId id="262" r:id="rId9"/>
    <p:sldId id="336" r:id="rId10"/>
    <p:sldId id="258" r:id="rId11"/>
    <p:sldId id="263" r:id="rId12"/>
    <p:sldId id="264" r:id="rId13"/>
    <p:sldId id="266" r:id="rId14"/>
    <p:sldId id="311" r:id="rId15"/>
    <p:sldId id="337" r:id="rId16"/>
    <p:sldId id="270" r:id="rId17"/>
    <p:sldId id="271" r:id="rId18"/>
    <p:sldId id="327" r:id="rId19"/>
    <p:sldId id="312" r:id="rId20"/>
    <p:sldId id="272" r:id="rId21"/>
    <p:sldId id="273" r:id="rId22"/>
    <p:sldId id="324" r:id="rId23"/>
    <p:sldId id="278" r:id="rId24"/>
    <p:sldId id="328" r:id="rId25"/>
    <p:sldId id="325" r:id="rId26"/>
    <p:sldId id="280" r:id="rId27"/>
    <p:sldId id="313" r:id="rId28"/>
    <p:sldId id="287" r:id="rId29"/>
    <p:sldId id="288" r:id="rId30"/>
    <p:sldId id="289" r:id="rId31"/>
    <p:sldId id="290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291" r:id="rId41"/>
    <p:sldId id="329" r:id="rId42"/>
    <p:sldId id="320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30" r:id="rId51"/>
    <p:sldId id="314" r:id="rId52"/>
    <p:sldId id="274" r:id="rId53"/>
    <p:sldId id="279" r:id="rId54"/>
    <p:sldId id="281" r:id="rId55"/>
    <p:sldId id="282" r:id="rId56"/>
    <p:sldId id="283" r:id="rId57"/>
    <p:sldId id="284" r:id="rId58"/>
    <p:sldId id="285" r:id="rId59"/>
    <p:sldId id="286" r:id="rId60"/>
    <p:sldId id="315" r:id="rId61"/>
    <p:sldId id="326" r:id="rId62"/>
    <p:sldId id="317" r:id="rId63"/>
    <p:sldId id="318" r:id="rId64"/>
    <p:sldId id="319" r:id="rId65"/>
    <p:sldId id="321" r:id="rId66"/>
    <p:sldId id="332" r:id="rId67"/>
    <p:sldId id="308" r:id="rId68"/>
    <p:sldId id="309" r:id="rId69"/>
    <p:sldId id="33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69828" autoAdjust="0"/>
  </p:normalViewPr>
  <p:slideViewPr>
    <p:cSldViewPr snapToGrid="0">
      <p:cViewPr varScale="1">
        <p:scale>
          <a:sx n="61" d="100"/>
          <a:sy n="61" d="100"/>
        </p:scale>
        <p:origin x="158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3E374-7B82-4A0E-992B-5FB6543A4AAC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2B947-4E75-4C71-A361-09A46EF90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51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Yourself</a:t>
            </a:r>
          </a:p>
          <a:p>
            <a:r>
              <a:rPr lang="en-US" dirty="0" smtClean="0"/>
              <a:t>Describe Apps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3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happen?  One of two ways: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Layers of communication results in developers getting unclear requirements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Developers add features that don’t exist by being clever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#1: Describe Project </a:t>
            </a:r>
            <a:r>
              <a:rPr lang="en-US" baseline="0" dirty="0" err="1" smtClean="0"/>
              <a:t>Pheonix</a:t>
            </a:r>
            <a:r>
              <a:rPr lang="en-US" baseline="0" dirty="0" smtClean="0"/>
              <a:t>/Wait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 #2: Absentee PO saga: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5 years ago all communication flowed through PO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 was always busy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Feedback didn’t always listen to the market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One module has 1000s of different settings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2014 low team morale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Lost half of team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PO was functional PO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  Read the Blue and Red Book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Based on the reading a different direction was needed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94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 smtClean="0"/>
              <a:t>Read the goals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41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Domain Driven Design – Business Driven Design, designing based on the needs of the business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Domain is the Problem Space the business inhabits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Two </a:t>
            </a:r>
            <a:r>
              <a:rPr lang="en-US" baseline="0" dirty="0" smtClean="0"/>
              <a:t>sets of patterns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Strategic Design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Tactical Design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Talk will be mostly about Strategic Design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6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undertake an exercise on what the company did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55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Domain Expert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Expert on a certain topic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Get direct feedback from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3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Domain Mapping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4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Subdomains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83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Sat down with Organizational Product Owner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1.5 hour meeting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Listed all things organization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Grouped sticky notes together into common Subdomains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List solution</a:t>
            </a:r>
            <a:r>
              <a:rPr lang="en-US" baseline="0" dirty="0" smtClean="0"/>
              <a:t> to Subdomains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7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Started with a new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Goal was to experiment with DDD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New Architecture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New way of interacting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New way of thinking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New</a:t>
            </a:r>
            <a:r>
              <a:rPr lang="en-US" baseline="0" dirty="0" smtClean="0"/>
              <a:t> Product Owner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21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Initiative should: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Bring a lot of value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Be moderately complex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Or eventually be moderately</a:t>
            </a:r>
            <a:r>
              <a:rPr lang="en-US" baseline="0" dirty="0" smtClean="0"/>
              <a:t> complex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Heavily utilized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Red book details criteria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Short version, don’t use Tactical Patterns with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Crud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Low value apps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Low volume apps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Describe why Form Builder was chosen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Describe Form Builder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New system would be built on DDD architecture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Allow</a:t>
            </a:r>
            <a:r>
              <a:rPr lang="en-US" baseline="0" dirty="0" smtClean="0"/>
              <a:t> clients to build their own forms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</a:t>
            </a:r>
            <a:r>
              <a:rPr lang="en-US" baseline="0" dirty="0" smtClean="0"/>
              <a:t> with software that have many dependencies</a:t>
            </a:r>
            <a:endParaRPr lang="en-US" dirty="0" smtClean="0"/>
          </a:p>
          <a:p>
            <a:r>
              <a:rPr lang="en-US" dirty="0" smtClean="0"/>
              <a:t>Personal experience</a:t>
            </a:r>
          </a:p>
          <a:p>
            <a:endParaRPr lang="en-US" dirty="0" smtClean="0"/>
          </a:p>
          <a:p>
            <a:r>
              <a:rPr lang="en-US" dirty="0" smtClean="0"/>
              <a:t>Symptoms: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Spooky </a:t>
            </a:r>
            <a:r>
              <a:rPr lang="en-US" baseline="0" dirty="0" smtClean="0"/>
              <a:t>action at a distance bugs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Long Regressions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Fragile automated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Yak </a:t>
            </a:r>
            <a:r>
              <a:rPr lang="en-US" baseline="0" dirty="0" smtClean="0"/>
              <a:t>shaving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Two common causes for this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1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Two</a:t>
            </a:r>
            <a:r>
              <a:rPr lang="en-US" baseline="0" dirty="0" smtClean="0"/>
              <a:t> types of client interaction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GAG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Would meet regularly</a:t>
            </a:r>
            <a:endParaRPr lang="en-US" dirty="0" smtClean="0"/>
          </a:p>
          <a:p>
            <a:r>
              <a:rPr lang="en-US" dirty="0" smtClean="0"/>
              <a:t>-  What</a:t>
            </a:r>
            <a:r>
              <a:rPr lang="en-US" baseline="0" dirty="0" smtClean="0"/>
              <a:t> to do when Domain Experts don’t have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76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Domain Experts helped capture process of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Building forms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Publishing forms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Responses are captures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Responses are accessed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PHI logging involved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Views needed</a:t>
            </a:r>
          </a:p>
          <a:p>
            <a:pPr marL="0" lv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64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Ubiquitous</a:t>
            </a:r>
            <a:r>
              <a:rPr lang="en-US" baseline="0" dirty="0" smtClean="0"/>
              <a:t>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7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Builder’s Glossary Captured – Initial cut at Ubiquitous</a:t>
            </a:r>
            <a:r>
              <a:rPr lang="en-US" baseline="0" dirty="0" smtClean="0"/>
              <a:t> Language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Built in</a:t>
            </a:r>
            <a:r>
              <a:rPr lang="en-US" baseline="0" dirty="0" smtClean="0"/>
              <a:t> glossary form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Product Owner initially wrote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Includes</a:t>
            </a:r>
            <a:endParaRPr lang="en-US" dirty="0" smtClean="0"/>
          </a:p>
          <a:p>
            <a:pPr marL="628650" lvl="1" indent="-171450">
              <a:buFontTx/>
              <a:buChar char="-"/>
            </a:pPr>
            <a:r>
              <a:rPr lang="en-US" dirty="0" smtClean="0"/>
              <a:t>Actors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Forms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Process</a:t>
            </a:r>
            <a:r>
              <a:rPr lang="en-US" baseline="0" dirty="0" smtClean="0"/>
              <a:t> Flow of a Form (see the status)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Parts of a Form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Response Workflow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Publically accessible for all to </a:t>
            </a:r>
            <a:r>
              <a:rPr lang="en-US" baseline="0" dirty="0" smtClean="0"/>
              <a:t>see, confluence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413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Model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Most important part of any DDD application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Ubiquitous Language in Software Form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Kept isolated from other parts of the app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Goal</a:t>
            </a:r>
            <a:r>
              <a:rPr lang="en-US" baseline="0" dirty="0" smtClean="0"/>
              <a:t> is to have a robust domain model with all of the business logic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Otherwise the model suffers from anemia, known as an Anemic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0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</a:t>
            </a:r>
            <a:r>
              <a:rPr lang="en-US" baseline="0" dirty="0" smtClean="0"/>
              <a:t> simulator example glossary.</a:t>
            </a:r>
          </a:p>
          <a:p>
            <a:r>
              <a:rPr lang="en-US" baseline="0" dirty="0" smtClean="0"/>
              <a:t>In this case the Form Builder glossary resulted in code that wrote itself</a:t>
            </a:r>
          </a:p>
          <a:p>
            <a:r>
              <a:rPr lang="en-US" baseline="0" dirty="0" smtClean="0"/>
              <a:t>So important to have a good Ubiquitous Language as it results in code that writes itself with combined with tactical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6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Model has been defined initially</a:t>
            </a:r>
          </a:p>
          <a:p>
            <a:r>
              <a:rPr lang="en-US" dirty="0" smtClean="0"/>
              <a:t>Time</a:t>
            </a:r>
            <a:r>
              <a:rPr lang="en-US" baseline="0" dirty="0" smtClean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Distill it by vetting the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What solutions will be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1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Meanings depend on perspective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 the legacy system a couple of examples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Three different</a:t>
            </a:r>
            <a:r>
              <a:rPr lang="en-US" baseline="0" dirty="0" smtClean="0"/>
              <a:t> ways to say provider</a:t>
            </a:r>
            <a:endParaRPr lang="en-US" dirty="0" smtClean="0"/>
          </a:p>
          <a:p>
            <a:pPr marL="1085850" lvl="2" indent="-171450">
              <a:buFontTx/>
              <a:buChar char="-"/>
            </a:pPr>
            <a:r>
              <a:rPr lang="en-US" dirty="0" smtClean="0"/>
              <a:t>Doctor: Code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Physician: Old documentation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Provider: Organizational Term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Locations – Three different types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Clinical Trial Location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Hospital Event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Provider’s place of practice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Leads to a type that captures all concepts across all three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Locations is littered through out the code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 such thing as an Organization wide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779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r>
              <a:rPr lang="en-US" baseline="0" dirty="0" smtClean="0"/>
              <a:t> Bounded Context</a:t>
            </a:r>
          </a:p>
          <a:p>
            <a:r>
              <a:rPr lang="en-US" baseline="0" dirty="0" smtClean="0"/>
              <a:t>All Bounded Contexts end with the word Context</a:t>
            </a:r>
            <a:endParaRPr lang="en-US" dirty="0" smtClean="0"/>
          </a:p>
          <a:p>
            <a:r>
              <a:rPr lang="en-US" dirty="0" smtClean="0"/>
              <a:t>Form Builder Context</a:t>
            </a:r>
            <a:r>
              <a:rPr lang="en-US" baseline="0" dirty="0" smtClean="0"/>
              <a:t> foreign concept example: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Users is not a concept in Form Builder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Instead we translated User to be Form Author, Response Viewer, etc…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Role based security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User can then exist on its own context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Same with Payments and </a:t>
            </a:r>
            <a:r>
              <a:rPr lang="en-US" baseline="0" dirty="0" err="1" smtClean="0"/>
              <a:t>VitalSite</a:t>
            </a:r>
            <a:r>
              <a:rPr lang="en-US" baseline="0" dirty="0" smtClean="0"/>
              <a:t>, Form Builder has no concept of a Doctor, Location, Credit Card #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define</a:t>
            </a:r>
          </a:p>
          <a:p>
            <a:endParaRPr lang="en-US" dirty="0" smtClean="0"/>
          </a:p>
          <a:p>
            <a:r>
              <a:rPr lang="en-US" dirty="0" smtClean="0"/>
              <a:t>Describe Form Builder</a:t>
            </a:r>
            <a:r>
              <a:rPr lang="en-US" baseline="0" dirty="0" smtClean="0"/>
              <a:t> ecosystem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Core Domain: Form Builder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Supporting Subdomain: </a:t>
            </a:r>
            <a:r>
              <a:rPr lang="en-US" baseline="0" dirty="0" err="1" smtClean="0"/>
              <a:t>VitalSite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Generic Subdomain: Payments and Security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VitalSite</a:t>
            </a:r>
            <a:r>
              <a:rPr lang="en-US" baseline="0" dirty="0" smtClean="0"/>
              <a:t> existed prior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Payments and Security did not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Speed up time to market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Bought Security off the shelf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Payments would be pushed back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Payments will be off the shelf</a:t>
            </a:r>
          </a:p>
          <a:p>
            <a:pPr marL="457200" lvl="1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55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First </a:t>
            </a:r>
            <a:r>
              <a:rPr lang="en-US" baseline="0" dirty="0" smtClean="0"/>
              <a:t>software rot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Accumulate</a:t>
            </a:r>
            <a:r>
              <a:rPr lang="en-US" baseline="0" dirty="0" smtClean="0"/>
              <a:t> tech debt through enhancements and hacks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Happens even with good architectural and design practices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Described by the CRAP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05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Definition, read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24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initiative between internal teams releasing 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26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never run into this situation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549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common interaction between internal development teams</a:t>
            </a:r>
          </a:p>
          <a:p>
            <a:r>
              <a:rPr lang="en-US" baseline="0" dirty="0" smtClean="0"/>
              <a:t>Can sometimes happen with external software with custom </a:t>
            </a:r>
            <a:r>
              <a:rPr lang="en-US" baseline="0" dirty="0" err="1" smtClean="0"/>
              <a:t>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4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Usually involves </a:t>
            </a:r>
            <a:r>
              <a:rPr lang="en-US" dirty="0" err="1" smtClean="0"/>
              <a:t>apis</a:t>
            </a:r>
            <a:r>
              <a:rPr lang="en-US" dirty="0" smtClean="0"/>
              <a:t> from large corporations that are messy</a:t>
            </a:r>
          </a:p>
          <a:p>
            <a:r>
              <a:rPr lang="en-US" dirty="0" smtClean="0"/>
              <a:t>-  Conformists usually will</a:t>
            </a:r>
            <a:r>
              <a:rPr lang="en-US" baseline="0" dirty="0" smtClean="0"/>
              <a:t> not change for any integrating party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638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Describe Form Builder anti corruption layer with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6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This is usually an API of some sort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034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295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Not worth integrating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Cancel any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75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Legacy system is a</a:t>
            </a:r>
            <a:r>
              <a:rPr lang="en-US" baseline="0" dirty="0" smtClean="0"/>
              <a:t> Big Ball of Mud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Takes longer to make feature enhancements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Different parts of the application have different architectures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Certain parts are untouchable, don’t want to break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Other times enhancements result in spooky action at a 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7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Article in Visual Studio magazine from 2015:</a:t>
            </a:r>
            <a:br>
              <a:rPr lang="en-US" dirty="0" smtClean="0"/>
            </a:br>
            <a:r>
              <a:rPr lang="en-US" dirty="0" smtClean="0"/>
              <a:t>https://visualstudiomagazine.com/articles/2015/07/01/domain-driven-design.aspx</a:t>
            </a:r>
          </a:p>
          <a:p>
            <a:endParaRPr lang="en-US" dirty="0" smtClean="0"/>
          </a:p>
          <a:p>
            <a:r>
              <a:rPr lang="en-US" dirty="0" smtClean="0"/>
              <a:t>Zen for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Greenfield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Development</a:t>
            </a:r>
            <a:r>
              <a:rPr lang="en-US" baseline="0" dirty="0" smtClean="0"/>
              <a:t> moves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New architecture is laid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Research is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0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Form Builder: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Four total Bounded Contexts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Describe 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Legacy System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Security Context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Payments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34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 map is defined</a:t>
            </a:r>
          </a:p>
          <a:p>
            <a:r>
              <a:rPr lang="en-US" dirty="0" smtClean="0"/>
              <a:t>Time to write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355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step pick an architecture</a:t>
            </a:r>
          </a:p>
          <a:p>
            <a:r>
              <a:rPr lang="en-US" baseline="0" dirty="0" smtClean="0"/>
              <a:t>Form Builder architecture requirements: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Easy to understand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Easy to communicate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Easy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47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 Builder is built</a:t>
            </a:r>
            <a:r>
              <a:rPr lang="en-US" baseline="0" dirty="0" smtClean="0"/>
              <a:t> using Layers Architecture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Easy to understand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Easy to implement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Will not fit all needs but Form Builder works well on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190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like</a:t>
            </a:r>
            <a:r>
              <a:rPr lang="en-US" baseline="0" dirty="0" smtClean="0"/>
              <a:t> Layers, works well for most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89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Greg Young is the expert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Built</a:t>
            </a:r>
            <a:r>
              <a:rPr lang="en-US" baseline="0" dirty="0" smtClean="0"/>
              <a:t> for </a:t>
            </a:r>
            <a:r>
              <a:rPr lang="en-US" baseline="0" dirty="0" smtClean="0"/>
              <a:t>systems with large transactions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Aggregates split into</a:t>
            </a:r>
            <a:r>
              <a:rPr lang="en-US" baseline="0" dirty="0" smtClean="0"/>
              <a:t> Command and Query Objects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Command Objects contain the business logic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commands write to an Event Store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Denormalizer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denormalizes</a:t>
            </a:r>
            <a:r>
              <a:rPr lang="en-US" baseline="0" dirty="0" smtClean="0"/>
              <a:t> event store to query database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Query Objects read in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93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Tactical Patterns dictate the structure of individual classes. </a:t>
            </a:r>
            <a:r>
              <a:rPr lang="en-US" baseline="0" dirty="0" smtClean="0"/>
              <a:t> These require a talk onto itself.</a:t>
            </a:r>
            <a:endParaRPr lang="en-US" dirty="0" smtClean="0"/>
          </a:p>
          <a:p>
            <a:r>
              <a:rPr lang="en-US" dirty="0" smtClean="0"/>
              <a:t>A</a:t>
            </a:r>
            <a:r>
              <a:rPr lang="en-US" baseline="0" dirty="0" smtClean="0"/>
              <a:t> few pointers though: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Aggregates should be small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Entities can only have state changed through Command </a:t>
            </a:r>
            <a:r>
              <a:rPr lang="en-US" baseline="0" dirty="0" smtClean="0"/>
              <a:t>methods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Modules does not equal Bounded Context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Value Objects are very powerful and useful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Domain Services should not be used very often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Repository, only the interface will belong in the Domain, implementation goes in the infrastructure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Factory should only used with extremely expensive Aggregates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567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-  Form Builder did not use them right away</a:t>
            </a:r>
          </a:p>
          <a:p>
            <a:pPr marL="171450" indent="-171450">
              <a:buFontTx/>
              <a:buChar char="-"/>
            </a:pPr>
            <a:r>
              <a:rPr lang="en-US" b="0" dirty="0" smtClean="0"/>
              <a:t>PHI data first implementation</a:t>
            </a:r>
            <a:endParaRPr lang="en-US" b="0" baseline="0" dirty="0" smtClean="0"/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Rewired architecture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Use them more</a:t>
            </a:r>
          </a:p>
          <a:p>
            <a:pPr marL="171450" indent="-171450">
              <a:buFontTx/>
              <a:buChar char="-"/>
            </a:pPr>
            <a:r>
              <a:rPr lang="en-US" b="0" baseline="0" dirty="0" smtClean="0"/>
              <a:t>Layers architecture became a hybrid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Jimmy </a:t>
            </a:r>
            <a:r>
              <a:rPr lang="en-US" b="0" dirty="0" err="1" smtClean="0"/>
              <a:t>Bogard</a:t>
            </a:r>
            <a:r>
              <a:rPr lang="en-US" b="0" dirty="0" smtClean="0"/>
              <a:t> - https://lostechies.com/jimmybogard/2014/05/13/a-better-domain-events-pattern/</a:t>
            </a:r>
          </a:p>
          <a:p>
            <a:r>
              <a:rPr lang="en-US" b="0" dirty="0" smtClean="0"/>
              <a:t>Udi </a:t>
            </a:r>
            <a:r>
              <a:rPr lang="en-US" b="0" dirty="0" err="1" smtClean="0"/>
              <a:t>Dahan</a:t>
            </a:r>
            <a:r>
              <a:rPr lang="en-US" b="0" dirty="0" smtClean="0"/>
              <a:t> - http://udidahan.com/2009/06/14/domain-events-salvation/</a:t>
            </a:r>
          </a:p>
          <a:p>
            <a:r>
              <a:rPr lang="en-US" b="0" dirty="0" smtClean="0"/>
              <a:t>Vaughn Vernon - https://github.com/VaughnVernon/IDDD_Samples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04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Pollute Domain Model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Slight pollution</a:t>
            </a:r>
            <a:r>
              <a:rPr lang="en-US" baseline="0" dirty="0" smtClean="0"/>
              <a:t> ok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ORMs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Can pollute a model very quickly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DTOs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Use Dapper</a:t>
            </a:r>
            <a:r>
              <a:rPr lang="en-US" baseline="0" dirty="0" smtClean="0"/>
              <a:t> with a DTO for now</a:t>
            </a:r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UI Logic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Keep business logic out of the UI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Smart UI anti-pattern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Presentation Objects</a:t>
            </a:r>
          </a:p>
          <a:p>
            <a:pPr marL="171450" lvl="0" indent="-171450">
              <a:buFontTx/>
              <a:buChar char="-"/>
            </a:pPr>
            <a:r>
              <a:rPr lang="en-US" dirty="0" smtClean="0"/>
              <a:t>Rule</a:t>
            </a:r>
            <a:r>
              <a:rPr lang="en-US" baseline="0" dirty="0" smtClean="0"/>
              <a:t> of Thumb, I am skeptical of frameworks (not libraries)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78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features get added: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Refactor</a:t>
            </a:r>
            <a:r>
              <a:rPr lang="en-US" baseline="0" dirty="0" smtClean="0"/>
              <a:t> the Domain Model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Bounded Contexts added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Big </a:t>
            </a:r>
            <a:r>
              <a:rPr lang="en-US" baseline="0" dirty="0" smtClean="0"/>
              <a:t>mistakes </a:t>
            </a:r>
            <a:r>
              <a:rPr lang="en-US" baseline="0" dirty="0" smtClean="0"/>
              <a:t>on Form </a:t>
            </a:r>
            <a:r>
              <a:rPr lang="en-US" baseline="0" dirty="0" smtClean="0"/>
              <a:t>Builder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Ubiquitous Language was left behind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 was interaction with Domain Experts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97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Software matures, features</a:t>
            </a:r>
            <a:r>
              <a:rPr lang="en-US" baseline="0" dirty="0" smtClean="0"/>
              <a:t> and modules added.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Hacks for bugs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Other developers work on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60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of project</a:t>
            </a:r>
          </a:p>
          <a:p>
            <a:r>
              <a:rPr lang="en-US" baseline="0" dirty="0" smtClean="0"/>
              <a:t>Great way </a:t>
            </a:r>
            <a:r>
              <a:rPr lang="en-US" baseline="0" dirty="0" smtClean="0"/>
              <a:t>to fast track creation of Domain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73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Room</a:t>
            </a:r>
            <a:r>
              <a:rPr lang="en-US" baseline="0" dirty="0" smtClean="0"/>
              <a:t> qualities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Domain experts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Takes 2 – 4 hours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May take multiple meetings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02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r>
              <a:rPr lang="en-US" baseline="0" dirty="0" smtClean="0"/>
              <a:t> Events discussion: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Process oriented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Which keeps Domain Experts engaged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90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660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954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085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baseline="0" dirty="0" smtClean="0"/>
              <a:t>Affects at Geo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Architecture is </a:t>
            </a:r>
            <a:r>
              <a:rPr lang="en-US" baseline="0" dirty="0" smtClean="0"/>
              <a:t>more modular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Apps to one thing well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Apps are now a source of truth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Domain Expert interaction, better communication flow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Describe next projects</a:t>
            </a:r>
          </a:p>
          <a:p>
            <a:pPr marL="228600" indent="-228600">
              <a:buFont typeface="+mj-lt"/>
              <a:buAutoNum type="arabicPeriod"/>
            </a:pPr>
            <a:endParaRPr lang="en-US" baseline="0" dirty="0" smtClean="0"/>
          </a:p>
          <a:p>
            <a:pPr marL="0" indent="0">
              <a:buFont typeface="+mj-lt"/>
              <a:buNone/>
            </a:pP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8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each book</a:t>
            </a:r>
          </a:p>
          <a:p>
            <a:r>
              <a:rPr lang="en-US" dirty="0" smtClean="0"/>
              <a:t>Describe each follow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1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Software is now bloated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Features stack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Hacks litter the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Developers stay away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48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Replacement talk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One team works on new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Other team maintains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Grand rewrite and feature parody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7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Geonetric’s</a:t>
            </a:r>
            <a:r>
              <a:rPr lang="en-US" baseline="0" dirty="0" smtClean="0"/>
              <a:t> Legacy Software: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10 years old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Built on web forms</a:t>
            </a:r>
          </a:p>
          <a:p>
            <a:pPr marL="171450" indent="-171450">
              <a:buFontTx/>
              <a:buChar char="-"/>
            </a:pPr>
            <a:r>
              <a:rPr lang="en-US" baseline="0" smtClean="0"/>
              <a:t>Architected with care…for </a:t>
            </a:r>
            <a:r>
              <a:rPr lang="en-US" baseline="0" dirty="0" smtClean="0"/>
              <a:t>the most part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190+ different projects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Long Regressions, up to two months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Large infrastructure built around releasing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Large amounts of tech debt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Still uses Octopus v1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Still uses </a:t>
            </a:r>
            <a:r>
              <a:rPr lang="en-US" baseline="0" dirty="0" err="1" smtClean="0"/>
              <a:t>CCNet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Why, everyone is afraid to touch it?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Want to replace but not Grand Rewrite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21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Software unable to convey intention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Results in low adoption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High training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Super developers create a bus 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B947-4E75-4C71-A361-09A46EF90E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trapdev-public" TargetMode="External"/><Relationship Id="rId2" Type="http://schemas.openxmlformats.org/officeDocument/2006/relationships/hyperlink" Target="https://twitter.com/rattrap79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Domain driven design, year 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Perspectives of someone already down the path of implementing </a:t>
            </a:r>
            <a:r>
              <a:rPr lang="en-US" dirty="0" err="1" smtClean="0"/>
              <a:t>ddd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Intention: What is the meaning of software?</a:t>
            </a:r>
            <a:endParaRPr lang="en-US" dirty="0"/>
          </a:p>
        </p:txBody>
      </p:sp>
      <p:pic>
        <p:nvPicPr>
          <p:cNvPr id="2050" name="Picture 2" descr="http://www.medicalnewstoday.com/content/images/articles/303/303545/person-meditat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6" y="2141538"/>
            <a:ext cx="555383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17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in translation</a:t>
            </a:r>
            <a:endParaRPr lang="en-US" dirty="0"/>
          </a:p>
        </p:txBody>
      </p:sp>
      <p:pic>
        <p:nvPicPr>
          <p:cNvPr id="3082" name="Picture 10" descr="http://www.viral.us/wp-content/uploads/2015/11/telephone-gam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73" y="2447636"/>
            <a:ext cx="9376353" cy="376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2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Show how Domain Driven Design will solve these problems while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providing an implementation guide from the perspective of an organization a year in to DDD.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5248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domain driven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DDD is “primarily about modeling a Ubiquitous Language in an explicitly Bounded Context”</a:t>
            </a:r>
          </a:p>
          <a:p>
            <a:pPr lvl="1"/>
            <a:r>
              <a:rPr lang="en-US" dirty="0" smtClean="0"/>
              <a:t>(From Domain Driven Design Distilled, Vernon 2016)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4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#1 – Domain mapping</a:t>
            </a:r>
            <a:br>
              <a:rPr lang="en-US" dirty="0" smtClean="0"/>
            </a:br>
            <a:r>
              <a:rPr lang="en-US" dirty="0" smtClean="0"/>
              <a:t>What would you say you actually do here?</a:t>
            </a:r>
            <a:endParaRPr lang="en-US" dirty="0"/>
          </a:p>
        </p:txBody>
      </p:sp>
      <p:pic>
        <p:nvPicPr>
          <p:cNvPr id="2050" name="Picture 2" descr="https://i.ytimg.com/vi/lkFCiFvTVt8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478" y="2141538"/>
            <a:ext cx="679006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89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the domain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dirty="0"/>
              <a:t>subject-matter </a:t>
            </a:r>
            <a:r>
              <a:rPr lang="en-US" b="1" dirty="0"/>
              <a:t>expert</a:t>
            </a:r>
            <a:r>
              <a:rPr lang="en-US" dirty="0"/>
              <a:t> (SME) or </a:t>
            </a:r>
            <a:r>
              <a:rPr lang="en-US" b="1" dirty="0"/>
              <a:t>domain expert</a:t>
            </a:r>
            <a:r>
              <a:rPr lang="en-US" dirty="0"/>
              <a:t> is a person who is an authority in a particular area or topic. The term </a:t>
            </a:r>
            <a:r>
              <a:rPr lang="en-US" b="1" dirty="0"/>
              <a:t>domain expert</a:t>
            </a:r>
            <a:r>
              <a:rPr lang="en-US" dirty="0"/>
              <a:t> is frequently used in </a:t>
            </a:r>
            <a:r>
              <a:rPr lang="en-US" b="1" dirty="0" smtClean="0"/>
              <a:t>expert </a:t>
            </a:r>
            <a:r>
              <a:rPr lang="en-US" dirty="0" smtClean="0"/>
              <a:t>systems </a:t>
            </a:r>
            <a:r>
              <a:rPr lang="en-US" dirty="0"/>
              <a:t>software development, and there the term always refers to the </a:t>
            </a:r>
            <a:r>
              <a:rPr lang="en-US" b="1" dirty="0" smtClean="0"/>
              <a:t>domain </a:t>
            </a:r>
            <a:r>
              <a:rPr lang="en-US" dirty="0" smtClean="0"/>
              <a:t>other </a:t>
            </a:r>
            <a:r>
              <a:rPr lang="en-US" dirty="0"/>
              <a:t>than the software </a:t>
            </a:r>
            <a:r>
              <a:rPr lang="en-US" b="1" dirty="0"/>
              <a:t>domain</a:t>
            </a:r>
            <a:r>
              <a:rPr lang="en-US" dirty="0" smtClean="0"/>
              <a:t>. – </a:t>
            </a:r>
            <a:r>
              <a:rPr lang="en-US" dirty="0"/>
              <a:t>Wikipedia (https://</a:t>
            </a:r>
            <a:r>
              <a:rPr lang="en-US" dirty="0" smtClean="0"/>
              <a:t>en.wikipedia.org/wiki/Subject-matter_expert)</a:t>
            </a:r>
          </a:p>
        </p:txBody>
      </p:sp>
    </p:spTree>
    <p:extLst>
      <p:ext uri="{BB962C8B-B14F-4D97-AF65-F5344CB8AC3E}">
        <p14:creationId xmlns:p14="http://schemas.microsoft.com/office/powerpoint/2010/main" val="3994414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about the business with</a:t>
            </a:r>
            <a:br>
              <a:rPr lang="en-US" dirty="0" smtClean="0"/>
            </a:br>
            <a:r>
              <a:rPr lang="en-US" dirty="0" smtClean="0"/>
              <a:t>domain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724539"/>
            <a:ext cx="4995334" cy="372291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Find some very knowledgeable Domain Experts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Sit down in a room for about an hour with a white board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List out all of the things that is done, at a high level, to solve the problems of the organization</a:t>
            </a:r>
          </a:p>
          <a:p>
            <a:endParaRPr lang="en-US" sz="2400" dirty="0"/>
          </a:p>
        </p:txBody>
      </p:sp>
      <p:pic>
        <p:nvPicPr>
          <p:cNvPr id="4098" name="Picture 2" descr="http://previews.123rf.com/images/alex_star/alex_star0812/alex_star081200333/4005652-Compass-on-old-map-Stock-Phot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2606961"/>
            <a:ext cx="3962400" cy="27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07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mapping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 startAt="4"/>
            </a:pPr>
            <a:r>
              <a:rPr lang="en-US" sz="2200" dirty="0" smtClean="0"/>
              <a:t>Group them together into common themes, these are called Subdomains</a:t>
            </a:r>
          </a:p>
          <a:p>
            <a:pPr marL="342900" indent="-342900">
              <a:buAutoNum type="arabicPeriod" startAt="4"/>
            </a:pPr>
            <a:r>
              <a:rPr lang="en-US" sz="2200" dirty="0" smtClean="0"/>
              <a:t>Now list out how each Subdomain’s problem is solved with each Software Solution</a:t>
            </a:r>
          </a:p>
        </p:txBody>
      </p:sp>
      <p:pic>
        <p:nvPicPr>
          <p:cNvPr id="5" name="Picture 2" descr="http://previews.123rf.com/images/alex_star/alex_star0812/alex_star081200333/4005652-Compass-on-old-map-Stock-Phot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094" y="2606961"/>
            <a:ext cx="3962400" cy="271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mapping in picture form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58900" y="2597745"/>
            <a:ext cx="3649663" cy="273724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94463" y="2597746"/>
            <a:ext cx="3649662" cy="2737246"/>
          </a:xfrm>
        </p:spPr>
      </p:pic>
    </p:spTree>
    <p:extLst>
      <p:ext uri="{BB962C8B-B14F-4D97-AF65-F5344CB8AC3E}">
        <p14:creationId xmlns:p14="http://schemas.microsoft.com/office/powerpoint/2010/main" val="422763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#2 – Ubiquitous language</a:t>
            </a:r>
            <a:br>
              <a:rPr lang="en-US" dirty="0" smtClean="0"/>
            </a:br>
            <a:r>
              <a:rPr lang="en-US" dirty="0" smtClean="0"/>
              <a:t>solving a problem via shared language</a:t>
            </a:r>
            <a:endParaRPr lang="en-US" dirty="0"/>
          </a:p>
        </p:txBody>
      </p:sp>
      <p:pic>
        <p:nvPicPr>
          <p:cNvPr id="9224" name="Picture 8" descr="http://blog.harwood-meadows.bolton.sch.uk/year5/wp-content/uploads/sites/7/2015/05/welcome-la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2" y="2651919"/>
            <a:ext cx="6858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9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big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 the DDD process with the next big initiative that brings significant value to the organization</a:t>
            </a:r>
          </a:p>
          <a:p>
            <a:r>
              <a:rPr lang="en-US" u="sng" dirty="0" smtClean="0"/>
              <a:t>Do not implement</a:t>
            </a:r>
          </a:p>
          <a:p>
            <a:pPr lvl="1"/>
            <a:r>
              <a:rPr lang="en-US" dirty="0" smtClean="0"/>
              <a:t>As a refactoring</a:t>
            </a:r>
          </a:p>
          <a:p>
            <a:pPr lvl="1"/>
            <a:r>
              <a:rPr lang="en-US" dirty="0" smtClean="0"/>
              <a:t>With a minor feature enhancement</a:t>
            </a:r>
          </a:p>
          <a:p>
            <a:pPr lvl="1"/>
            <a:r>
              <a:rPr lang="en-US" dirty="0" smtClean="0"/>
              <a:t>With a major feature enhancement</a:t>
            </a:r>
          </a:p>
          <a:p>
            <a:pPr lvl="1"/>
            <a:endParaRPr lang="en-US" dirty="0"/>
          </a:p>
        </p:txBody>
      </p:sp>
      <p:pic>
        <p:nvPicPr>
          <p:cNvPr id="5122" name="Picture 2" descr="https://upload.wikimedia.org/wikipedia/commons/thumb/3/3c/Crystal_Clear_app_ktip.svg/2000px-Crystal_Clear_app_ktip.svg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69" y="2065867"/>
            <a:ext cx="3649662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ump st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06" y="5329309"/>
            <a:ext cx="171450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3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Cutting out the red tape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Identify Domain Experts at the start of the project</a:t>
            </a:r>
          </a:p>
          <a:p>
            <a:r>
              <a:rPr lang="en-US" dirty="0" smtClean="0"/>
              <a:t>Organize regular meetings directly with developers</a:t>
            </a:r>
          </a:p>
          <a:p>
            <a:r>
              <a:rPr lang="en-US" dirty="0" smtClean="0"/>
              <a:t>Be creative with getting feedback</a:t>
            </a:r>
            <a:endParaRPr lang="en-US" dirty="0"/>
          </a:p>
        </p:txBody>
      </p:sp>
      <p:pic>
        <p:nvPicPr>
          <p:cNvPr id="7172" name="Picture 4" descr="http://www.red-tape.org/wp-content/uploads/2015/09/red-tape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717403"/>
            <a:ext cx="4995862" cy="249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6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 directly with Domain Experts to solve the problems</a:t>
            </a:r>
          </a:p>
          <a:p>
            <a:r>
              <a:rPr lang="en-US" dirty="0" smtClean="0"/>
              <a:t>Develop concepts including:</a:t>
            </a:r>
          </a:p>
          <a:p>
            <a:pPr lvl="1"/>
            <a:r>
              <a:rPr lang="en-US" dirty="0" smtClean="0"/>
              <a:t>Actors</a:t>
            </a:r>
          </a:p>
          <a:p>
            <a:pPr lvl="1"/>
            <a:r>
              <a:rPr lang="en-US" dirty="0" smtClean="0"/>
              <a:t>Processes</a:t>
            </a:r>
          </a:p>
          <a:p>
            <a:pPr lvl="1"/>
            <a:r>
              <a:rPr lang="en-US" dirty="0" smtClean="0"/>
              <a:t>Artifacts</a:t>
            </a:r>
          </a:p>
          <a:p>
            <a:pPr lvl="1"/>
            <a:r>
              <a:rPr lang="en-US" dirty="0" smtClean="0"/>
              <a:t>Events</a:t>
            </a:r>
          </a:p>
        </p:txBody>
      </p:sp>
      <p:pic>
        <p:nvPicPr>
          <p:cNvPr id="13314" name="Picture 2" descr="http://www.massingenuity.com/wp-content/uploads/2012/04/Proces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186" y="2141538"/>
            <a:ext cx="4866216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2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Ubiquitous language</a:t>
            </a:r>
            <a:r>
              <a:rPr lang="en-US" dirty="0"/>
              <a:t> </a:t>
            </a:r>
            <a:r>
              <a:rPr lang="en-US" dirty="0" smtClean="0"/>
              <a:t>– The language of the business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Built after the process is defined</a:t>
            </a:r>
          </a:p>
          <a:p>
            <a:r>
              <a:rPr lang="en-US" dirty="0" smtClean="0"/>
              <a:t>Common shared language</a:t>
            </a:r>
          </a:p>
          <a:p>
            <a:r>
              <a:rPr lang="en-US" dirty="0" smtClean="0"/>
              <a:t>Captures all language, not just nouns</a:t>
            </a:r>
          </a:p>
          <a:p>
            <a:r>
              <a:rPr lang="en-US" dirty="0" smtClean="0"/>
              <a:t>Use with BDD and/or ATDD</a:t>
            </a:r>
          </a:p>
          <a:p>
            <a:r>
              <a:rPr lang="en-US" dirty="0" smtClean="0"/>
              <a:t>Becomes the language of the organization</a:t>
            </a:r>
            <a:endParaRPr lang="en-US" dirty="0"/>
          </a:p>
        </p:txBody>
      </p:sp>
      <p:pic>
        <p:nvPicPr>
          <p:cNvPr id="10242" name="Picture 2" descr="https://ptgmedia.pearsoncmg.com/images/chap5_9780735685352/elementLinks/05fig0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62941"/>
            <a:ext cx="4995862" cy="30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56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Builder glossary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6461" y="2141538"/>
            <a:ext cx="9010103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2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to Code – the domain model</a:t>
            </a:r>
            <a:endParaRPr lang="en-US" dirty="0"/>
          </a:p>
        </p:txBody>
      </p:sp>
      <p:pic>
        <p:nvPicPr>
          <p:cNvPr id="15362" name="Picture 2" descr="http://www.csci.csusb.edu/dick/cs375/FISDom1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23" y="2141538"/>
            <a:ext cx="6035979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Becoming Code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Car – A four wheel vehicle made for residential driving</a:t>
            </a:r>
          </a:p>
          <a:p>
            <a:r>
              <a:rPr lang="en-US" dirty="0" smtClean="0"/>
              <a:t>Driver – Operator of the car</a:t>
            </a:r>
          </a:p>
          <a:p>
            <a:r>
              <a:rPr lang="en-US" dirty="0" smtClean="0"/>
              <a:t>Drive – The act of controlling the car while in motion</a:t>
            </a:r>
          </a:p>
          <a:p>
            <a:r>
              <a:rPr lang="en-US" dirty="0" smtClean="0"/>
              <a:t>Miles – The distance the car travelled</a:t>
            </a:r>
          </a:p>
          <a:p>
            <a:r>
              <a:rPr lang="en-US" dirty="0" smtClean="0"/>
              <a:t>Tires – Rubber wheel that makes contact with the 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4" y="2142067"/>
            <a:ext cx="5375023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p</a:t>
            </a:r>
            <a:r>
              <a:rPr lang="en-US" sz="1400" dirty="0" smtClean="0"/>
              <a:t>ublic class Car {</a:t>
            </a:r>
          </a:p>
          <a:p>
            <a:pPr marL="0" indent="0">
              <a:buNone/>
            </a:pPr>
            <a:r>
              <a:rPr lang="en-US" sz="1400" dirty="0" smtClean="0"/>
              <a:t>	public void Drive(Driver </a:t>
            </a:r>
            <a:r>
              <a:rPr lang="en-US" sz="1400" dirty="0" err="1" smtClean="0"/>
              <a:t>driver</a:t>
            </a:r>
            <a:r>
              <a:rPr lang="en-US" sz="1400" dirty="0" smtClean="0"/>
              <a:t>, </a:t>
            </a:r>
            <a:r>
              <a:rPr lang="en-US" sz="1400" dirty="0" err="1" smtClean="0"/>
              <a:t>int</a:t>
            </a:r>
            <a:r>
              <a:rPr lang="en-US" sz="1400" dirty="0" smtClean="0"/>
              <a:t> miles) {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// Apply mileage 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if (Tires[0].</a:t>
            </a:r>
            <a:r>
              <a:rPr lang="en-US" sz="1400" dirty="0" err="1" smtClean="0"/>
              <a:t>CurrentMileage</a:t>
            </a:r>
            <a:r>
              <a:rPr lang="en-US" sz="1400" dirty="0" smtClean="0"/>
              <a:t> &gt; Tires[0].</a:t>
            </a:r>
            <a:r>
              <a:rPr lang="en-US" sz="1400" dirty="0" err="1" smtClean="0"/>
              <a:t>AllowedMileage</a:t>
            </a:r>
            <a:r>
              <a:rPr lang="en-US" sz="1400" dirty="0" smtClean="0"/>
              <a:t>) {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		</a:t>
            </a:r>
            <a:r>
              <a:rPr lang="en-US" sz="1400" dirty="0" err="1" smtClean="0"/>
              <a:t>EventPublisher.Fire</a:t>
            </a:r>
            <a:r>
              <a:rPr lang="en-US" sz="1400" dirty="0" smtClean="0"/>
              <a:t>(new </a:t>
            </a:r>
            <a:r>
              <a:rPr lang="en-US" sz="1400" dirty="0" err="1" smtClean="0"/>
              <a:t>TireExpiredEvent</a:t>
            </a:r>
            <a:r>
              <a:rPr lang="en-US" sz="1400" dirty="0" smtClean="0"/>
              <a:t>(this));</a:t>
            </a:r>
          </a:p>
          <a:p>
            <a:pPr marL="0" indent="0">
              <a:buNone/>
            </a:pPr>
            <a:r>
              <a:rPr lang="en-US" sz="1400" dirty="0" smtClean="0"/>
              <a:t>		}</a:t>
            </a:r>
          </a:p>
          <a:p>
            <a:pPr marL="0" indent="0">
              <a:buNone/>
            </a:pPr>
            <a:r>
              <a:rPr lang="en-US" sz="1400" dirty="0" smtClean="0"/>
              <a:t>	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46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 – Bounded contexts</a:t>
            </a:r>
            <a:br>
              <a:rPr lang="en-US" dirty="0" smtClean="0"/>
            </a:br>
            <a:r>
              <a:rPr lang="en-US" dirty="0" smtClean="0"/>
              <a:t>drawing out the solution</a:t>
            </a:r>
            <a:endParaRPr lang="en-US" dirty="0"/>
          </a:p>
        </p:txBody>
      </p:sp>
      <p:pic>
        <p:nvPicPr>
          <p:cNvPr id="3076" name="Picture 4" descr="https://blog.codecentric.de/files/2015/05/BoundedContext_Map_woLabel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017" y="2141538"/>
            <a:ext cx="548699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82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limits of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Pizza: Chicago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Pizza: New York</a:t>
            </a:r>
            <a:endParaRPr lang="en-US" dirty="0"/>
          </a:p>
        </p:txBody>
      </p:sp>
      <p:pic>
        <p:nvPicPr>
          <p:cNvPr id="7" name="Picture 4" descr="https://upload.wikimedia.org/wikipedia/commons/b/b6/Chicago_Style_Pizza_with_Rich_Tomato_Toppin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3132836"/>
            <a:ext cx="36576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www.eatdrinkrepeat.com/wp-content/uploads/2011/07/get-attachment.aspx_.jpe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00" y="2870200"/>
            <a:ext cx="3910962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0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contexts: linguistic boundaries around ubiquitous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Represents the Ubiquitous Language in Software Form via the Domain Model</a:t>
            </a:r>
          </a:p>
          <a:p>
            <a:r>
              <a:rPr lang="en-US" dirty="0" smtClean="0"/>
              <a:t>Look for concepts that have different meanings to different people</a:t>
            </a:r>
          </a:p>
          <a:p>
            <a:pPr lvl="1"/>
            <a:r>
              <a:rPr lang="en-US" dirty="0" smtClean="0"/>
              <a:t>Customer: Person who writes the checks to pay for our services</a:t>
            </a:r>
          </a:p>
          <a:p>
            <a:pPr lvl="1"/>
            <a:r>
              <a:rPr lang="en-US" dirty="0" smtClean="0"/>
              <a:t>Customer: Person who called in with an issue</a:t>
            </a:r>
          </a:p>
          <a:p>
            <a:r>
              <a:rPr lang="en-US" dirty="0" smtClean="0"/>
              <a:t>Foreign concepts go in other Bounded Contexts</a:t>
            </a:r>
          </a:p>
          <a:p>
            <a:r>
              <a:rPr lang="en-US" dirty="0" smtClean="0"/>
              <a:t>Draw borders around common concepts, it is important to have </a:t>
            </a:r>
            <a:r>
              <a:rPr lang="en-US" b="1" u="sng" dirty="0" smtClean="0"/>
              <a:t>one Bounded Context per Subdomain</a:t>
            </a:r>
            <a:endParaRPr lang="en-US" b="1" u="sng" dirty="0"/>
          </a:p>
        </p:txBody>
      </p:sp>
      <p:pic>
        <p:nvPicPr>
          <p:cNvPr id="8194" name="Picture 2" descr="http://martinfowler.com/bliki/images/boundedContext/sketch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19723"/>
            <a:ext cx="4995862" cy="30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82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in modern software</a:t>
            </a:r>
            <a:endParaRPr lang="en-US" dirty="0"/>
          </a:p>
        </p:txBody>
      </p:sp>
      <p:pic>
        <p:nvPicPr>
          <p:cNvPr id="1026" name="Picture 2" descr="http://blogs.informatica.com/perspectives/wp-content/uploads/2011/10/Hairball-e1318852950668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19" y="2141538"/>
            <a:ext cx="7283386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6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bounded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Domain: The core of the initiative that brings in the most value.  This will get the most attention and resources.  This will be the focus of development.</a:t>
            </a:r>
          </a:p>
          <a:p>
            <a:r>
              <a:rPr lang="en-US" dirty="0" smtClean="0"/>
              <a:t>Supporting Subdomain: A subdomain critical to the effort and still provides value.  Usually will be developed in house.</a:t>
            </a:r>
          </a:p>
          <a:p>
            <a:r>
              <a:rPr lang="en-US" dirty="0" smtClean="0"/>
              <a:t>Generic Subdomain: Domain that doesn’t provide much value but still ticks a box of some sort.</a:t>
            </a:r>
          </a:p>
          <a:p>
            <a:r>
              <a:rPr lang="en-US" dirty="0" smtClean="0"/>
              <a:t>Supporting or Generic Subdomains may already exist prior to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Maps: Mapping the software terrain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Draw after Bounded Contexts defined</a:t>
            </a:r>
          </a:p>
          <a:p>
            <a:r>
              <a:rPr lang="en-US" dirty="0" smtClean="0"/>
              <a:t>Visualizes the project</a:t>
            </a:r>
          </a:p>
          <a:p>
            <a:r>
              <a:rPr lang="en-US" dirty="0" smtClean="0"/>
              <a:t>Relationships can be characterized into different types</a:t>
            </a:r>
          </a:p>
          <a:p>
            <a:r>
              <a:rPr lang="en-US" dirty="0" smtClean="0"/>
              <a:t>Relationship types dictates how </a:t>
            </a:r>
            <a:r>
              <a:rPr lang="en-US" dirty="0" smtClean="0"/>
              <a:t>integration occurs</a:t>
            </a:r>
            <a:endParaRPr lang="en-US" dirty="0" smtClean="0"/>
          </a:p>
        </p:txBody>
      </p:sp>
      <p:pic>
        <p:nvPicPr>
          <p:cNvPr id="8196" name="Picture 4" descr="http://www.nauticalcharts.noaa.gov/mcd/images/NCP_carauto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098" y="2141538"/>
            <a:ext cx="4858392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1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 Relationship: </a:t>
            </a:r>
            <a:br>
              <a:rPr lang="en-US" dirty="0" smtClean="0"/>
            </a:br>
            <a:r>
              <a:rPr lang="en-US" dirty="0" smtClean="0"/>
              <a:t>Partnership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Success depends on each other</a:t>
            </a:r>
          </a:p>
          <a:p>
            <a:r>
              <a:rPr lang="en-US" dirty="0" smtClean="0"/>
              <a:t>Releases done in parallel</a:t>
            </a:r>
          </a:p>
          <a:p>
            <a:r>
              <a:rPr lang="en-US" dirty="0" smtClean="0"/>
              <a:t>Maximum amount of collaboration</a:t>
            </a:r>
            <a:endParaRPr lang="en-US" dirty="0"/>
          </a:p>
        </p:txBody>
      </p:sp>
      <p:pic>
        <p:nvPicPr>
          <p:cNvPr id="5122" name="Picture 2" descr="https://tishacasida.files.wordpress.com/2011/02/peace-holding-arms-rainbow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949" y="2890044"/>
            <a:ext cx="323469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9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Shared </a:t>
            </a:r>
            <a:r>
              <a:rPr lang="en-US" dirty="0" smtClean="0"/>
              <a:t>kernel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Shared part of the domain model</a:t>
            </a:r>
          </a:p>
          <a:p>
            <a:r>
              <a:rPr lang="en-US" dirty="0" smtClean="0"/>
              <a:t>Rare occurrence</a:t>
            </a:r>
          </a:p>
          <a:p>
            <a:r>
              <a:rPr lang="en-US" dirty="0" smtClean="0"/>
              <a:t>Strict coordination is needed</a:t>
            </a:r>
            <a:endParaRPr lang="en-US" dirty="0"/>
          </a:p>
        </p:txBody>
      </p:sp>
      <p:pic>
        <p:nvPicPr>
          <p:cNvPr id="1026" name="Picture 2" descr="http://image.slidesharecdn.com/domain-driven-design-2008-dec-1229438454167948-1/95/taming-complex-domains-with-domain-driven-design-67-728.jpg?cb=12314648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06" y="2141538"/>
            <a:ext cx="3459575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9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Customer </a:t>
            </a:r>
            <a:r>
              <a:rPr lang="en-US" dirty="0" smtClean="0"/>
              <a:t>supplier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pstream/downstream relationship </a:t>
            </a:r>
          </a:p>
          <a:p>
            <a:r>
              <a:rPr lang="en-US" dirty="0" smtClean="0"/>
              <a:t>Downstream is the customer</a:t>
            </a:r>
          </a:p>
          <a:p>
            <a:r>
              <a:rPr lang="en-US" dirty="0" smtClean="0"/>
              <a:t>Upstream is the supplier</a:t>
            </a:r>
          </a:p>
          <a:p>
            <a:r>
              <a:rPr lang="en-US" dirty="0" smtClean="0"/>
              <a:t>Downstream is involved in planning as a Customer</a:t>
            </a:r>
            <a:endParaRPr lang="en-US" dirty="0"/>
          </a:p>
        </p:txBody>
      </p:sp>
      <p:pic>
        <p:nvPicPr>
          <p:cNvPr id="2052" name="Picture 4" descr="http://pre09.deviantart.net/cca6/th/pre/f/2014/160/e/a/pr45578_900x900_b_p_ffffff_by_design_by_humans-d7lnww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463" y="2141538"/>
            <a:ext cx="3649662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1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conformist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Upstream Context is static</a:t>
            </a:r>
          </a:p>
          <a:p>
            <a:r>
              <a:rPr lang="en-US" dirty="0" smtClean="0"/>
              <a:t>Upstream may be unaware of </a:t>
            </a:r>
            <a:r>
              <a:rPr lang="en-US" dirty="0" smtClean="0"/>
              <a:t>downstream integration</a:t>
            </a:r>
            <a:endParaRPr lang="en-US" dirty="0" smtClean="0"/>
          </a:p>
          <a:p>
            <a:r>
              <a:rPr lang="en-US" dirty="0" smtClean="0"/>
              <a:t>Downstream conforms to the upstream</a:t>
            </a:r>
          </a:p>
          <a:p>
            <a:r>
              <a:rPr lang="en-US" dirty="0" smtClean="0"/>
              <a:t>Integrate usually with an Anti-Corruption layer</a:t>
            </a:r>
            <a:endParaRPr lang="en-US" dirty="0"/>
          </a:p>
        </p:txBody>
      </p:sp>
      <p:pic>
        <p:nvPicPr>
          <p:cNvPr id="1026" name="Picture 2" descr="http://www.dcclothesline.com/wp-content/uploads/2014/01/R-Lee-Ermey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55524"/>
            <a:ext cx="4995862" cy="302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04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Anti-corruption </a:t>
            </a:r>
            <a:r>
              <a:rPr lang="en-US" dirty="0" smtClean="0"/>
              <a:t>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Layer prevents model corruption </a:t>
            </a:r>
          </a:p>
          <a:p>
            <a:r>
              <a:rPr lang="en-US" dirty="0" smtClean="0"/>
              <a:t>Involves an Adapter to translate foreign concepts</a:t>
            </a:r>
            <a:endParaRPr lang="en-US" dirty="0"/>
          </a:p>
        </p:txBody>
      </p:sp>
      <p:pic>
        <p:nvPicPr>
          <p:cNvPr id="4098" name="Picture 2" descr="http://image.slidesharecdn.com/brownfielddomaindrivendesign-150517072716-lva1-app6891/95/brownfield-domain-driven-design-34-638.jpg?cb=1431847718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04183"/>
            <a:ext cx="4995862" cy="312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77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Open </a:t>
            </a:r>
            <a:r>
              <a:rPr lang="en-US" dirty="0" smtClean="0"/>
              <a:t>host service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Open protocol which multiple systems can interact</a:t>
            </a:r>
          </a:p>
          <a:p>
            <a:r>
              <a:rPr lang="en-US" dirty="0" smtClean="0"/>
              <a:t>Well documented and easy to use</a:t>
            </a:r>
          </a:p>
        </p:txBody>
      </p:sp>
      <p:pic>
        <p:nvPicPr>
          <p:cNvPr id="5122" name="Picture 2" descr="http://static.gurufocus.com/images/res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584180"/>
            <a:ext cx="4995862" cy="276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3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Published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Paired with an Open Host Service</a:t>
            </a:r>
          </a:p>
          <a:p>
            <a:r>
              <a:rPr lang="en-US" dirty="0" smtClean="0"/>
              <a:t>Defines the bounded context</a:t>
            </a:r>
            <a:endParaRPr lang="en-US" dirty="0"/>
          </a:p>
        </p:txBody>
      </p:sp>
      <p:pic>
        <p:nvPicPr>
          <p:cNvPr id="6146" name="Picture 2" descr="http://i.telegraph.co.uk/multimedia/archive/03557/Open_Dictionary_3557267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07177"/>
            <a:ext cx="4995862" cy="311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1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Separate </a:t>
            </a:r>
            <a:r>
              <a:rPr lang="en-US" dirty="0" smtClean="0"/>
              <a:t>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Integrating can be difficult</a:t>
            </a:r>
          </a:p>
          <a:p>
            <a:r>
              <a:rPr lang="en-US" dirty="0" smtClean="0"/>
              <a:t>High cost can cause two teams to separate</a:t>
            </a:r>
          </a:p>
          <a:p>
            <a:r>
              <a:rPr lang="en-US" dirty="0" smtClean="0"/>
              <a:t>You can cancel any time and your separate way</a:t>
            </a:r>
            <a:endParaRPr lang="en-US" dirty="0"/>
          </a:p>
        </p:txBody>
      </p:sp>
      <p:pic>
        <p:nvPicPr>
          <p:cNvPr id="3078" name="Picture 6" descr="http://trustingyourbody.com/wp-content/uploads/2013/07/IMG_1308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32" y="2141538"/>
            <a:ext cx="4886324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rot: how software dies a slow death</a:t>
            </a:r>
            <a:endParaRPr lang="en-US" dirty="0"/>
          </a:p>
        </p:txBody>
      </p:sp>
      <p:pic>
        <p:nvPicPr>
          <p:cNvPr id="2054" name="Picture 6" descr="http://extension.missouri.edu/NewsAdmin/Photos/2009/Blossom-end%20rot%20B%2030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04" y="2141538"/>
            <a:ext cx="4866216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Bounded Context Relationship: </a:t>
            </a:r>
            <a:br>
              <a:rPr lang="en-US" dirty="0"/>
            </a:br>
            <a:r>
              <a:rPr lang="en-US" dirty="0"/>
              <a:t>Big </a:t>
            </a:r>
            <a:r>
              <a:rPr lang="en-US" dirty="0" smtClean="0"/>
              <a:t>ball of mud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Legacy system</a:t>
            </a:r>
          </a:p>
          <a:p>
            <a:r>
              <a:rPr lang="en-US" dirty="0" smtClean="0"/>
              <a:t>Multiple interconnected subdomains</a:t>
            </a:r>
          </a:p>
          <a:p>
            <a:r>
              <a:rPr lang="en-US" dirty="0" smtClean="0"/>
              <a:t>Use anti-corruption layer when integrating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18" y="2405848"/>
            <a:ext cx="7638210" cy="3195961"/>
          </a:xfrm>
        </p:spPr>
      </p:pic>
    </p:spTree>
    <p:extLst>
      <p:ext uri="{BB962C8B-B14F-4D97-AF65-F5344CB8AC3E}">
        <p14:creationId xmlns:p14="http://schemas.microsoft.com/office/powerpoint/2010/main" val="275513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Builder Context Map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54" y="2141538"/>
            <a:ext cx="4641317" cy="3649662"/>
          </a:xfrm>
        </p:spPr>
      </p:pic>
    </p:spTree>
    <p:extLst>
      <p:ext uri="{BB962C8B-B14F-4D97-AF65-F5344CB8AC3E}">
        <p14:creationId xmlns:p14="http://schemas.microsoft.com/office/powerpoint/2010/main" val="291015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#4 – implementation</a:t>
            </a:r>
            <a:br>
              <a:rPr lang="en-US" dirty="0" smtClean="0"/>
            </a:br>
            <a:r>
              <a:rPr lang="en-US" dirty="0" smtClean="0"/>
              <a:t>time to code</a:t>
            </a:r>
            <a:endParaRPr lang="en-US" dirty="0"/>
          </a:p>
        </p:txBody>
      </p:sp>
      <p:pic>
        <p:nvPicPr>
          <p:cNvPr id="8194" name="Picture 2" descr="http://www.chickslovethecar.com/images/topblueprin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438" y="2141538"/>
            <a:ext cx="6100149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9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architecture should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Pick at start of project</a:t>
            </a:r>
          </a:p>
          <a:p>
            <a:r>
              <a:rPr lang="en-US" dirty="0" smtClean="0"/>
              <a:t>Should match the need of the solution</a:t>
            </a:r>
          </a:p>
          <a:p>
            <a:r>
              <a:rPr lang="en-US" dirty="0" smtClean="0"/>
              <a:t>But also allow for a robust Domain Model</a:t>
            </a:r>
          </a:p>
          <a:p>
            <a:r>
              <a:rPr lang="en-US" dirty="0" smtClean="0"/>
              <a:t>Acts as a blueprint</a:t>
            </a:r>
            <a:endParaRPr lang="en-US" dirty="0"/>
          </a:p>
        </p:txBody>
      </p:sp>
      <p:pic>
        <p:nvPicPr>
          <p:cNvPr id="4098" name="Picture 2" descr="https://loveteara.files.wordpress.com/2013/11/house-of-cards-fallin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299568"/>
            <a:ext cx="4995862" cy="3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96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Type:</a:t>
            </a:r>
            <a:br>
              <a:rPr lang="en-US" dirty="0" smtClean="0"/>
            </a:br>
            <a:r>
              <a:rPr lang="en-US" dirty="0" smtClean="0"/>
              <a:t>N-tier or layers</a:t>
            </a:r>
            <a:endParaRPr lang="en-US" dirty="0"/>
          </a:p>
        </p:txBody>
      </p:sp>
      <p:pic>
        <p:nvPicPr>
          <p:cNvPr id="9218" name="Picture 2" descr="https://media.licdn.com/mpr/mpr/shrinknp_800_800/AAEAAQAAAAAAAAJZAAAAJDhiMzkyNWUxLTE0NmYtNGU2My1hMmMwLTQ4ODk0ZmQ1OTUxMw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21" y="2141538"/>
            <a:ext cx="571318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type:</a:t>
            </a:r>
            <a:br>
              <a:rPr lang="en-US" dirty="0" smtClean="0"/>
            </a:br>
            <a:r>
              <a:rPr lang="en-US" dirty="0" smtClean="0"/>
              <a:t>Hexagonal or Ports and adapters </a:t>
            </a:r>
            <a:endParaRPr lang="en-US" dirty="0"/>
          </a:p>
        </p:txBody>
      </p:sp>
      <p:pic>
        <p:nvPicPr>
          <p:cNvPr id="10242" name="Picture 2" descr="http://alistair.cockburn.us/get/230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7" y="2437606"/>
            <a:ext cx="46672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type:</a:t>
            </a:r>
            <a:br>
              <a:rPr lang="en-US" dirty="0" smtClean="0"/>
            </a:br>
            <a:r>
              <a:rPr lang="en-US" dirty="0" smtClean="0"/>
              <a:t>Event driven</a:t>
            </a:r>
            <a:endParaRPr lang="en-US" dirty="0"/>
          </a:p>
        </p:txBody>
      </p:sp>
      <p:pic>
        <p:nvPicPr>
          <p:cNvPr id="12290" name="Picture 2" descr="http://tutorials.jenkov.com/images/software-architecture/event-driven-architecture-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46" y="2728274"/>
            <a:ext cx="5133333" cy="247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2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type:</a:t>
            </a:r>
            <a:br>
              <a:rPr lang="en-US" dirty="0" smtClean="0"/>
            </a:br>
            <a:r>
              <a:rPr lang="en-US" dirty="0" err="1" smtClean="0"/>
              <a:t>cqrs</a:t>
            </a:r>
            <a:endParaRPr lang="en-US" dirty="0"/>
          </a:p>
        </p:txBody>
      </p:sp>
      <p:pic>
        <p:nvPicPr>
          <p:cNvPr id="13314" name="Picture 2" descr="https://lostechies.com/jimmybogard/files/2012/08/image4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63" y="2837200"/>
            <a:ext cx="4326099" cy="225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0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Tactical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 – Natural boundary that controls flow of information through the Aggregate Root (Entity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 Entity </a:t>
            </a:r>
            <a:r>
              <a:rPr lang="en-US" dirty="0" smtClean="0"/>
              <a:t>– Models an individual thing.  Consists of a distinct identity and </a:t>
            </a:r>
            <a:r>
              <a:rPr lang="en-US" dirty="0"/>
              <a:t>lifecycle</a:t>
            </a:r>
          </a:p>
          <a:p>
            <a:r>
              <a:rPr lang="en-US" dirty="0"/>
              <a:t>Module – Named containers for Domain </a:t>
            </a:r>
            <a:r>
              <a:rPr lang="en-US" dirty="0" smtClean="0"/>
              <a:t>Objects</a:t>
            </a:r>
            <a:endParaRPr lang="en-US" dirty="0" smtClean="0"/>
          </a:p>
          <a:p>
            <a:r>
              <a:rPr lang="en-US" dirty="0" smtClean="0"/>
              <a:t>Value Object – Models a value and is immutable.</a:t>
            </a:r>
          </a:p>
          <a:p>
            <a:r>
              <a:rPr lang="en-US" dirty="0" smtClean="0"/>
              <a:t>Domain Service – Stateless service that captures business logic that doesn’t fit into one Entity</a:t>
            </a:r>
          </a:p>
          <a:p>
            <a:r>
              <a:rPr lang="en-US" dirty="0" smtClean="0"/>
              <a:t>Repository – Collection based persistence store</a:t>
            </a:r>
          </a:p>
          <a:p>
            <a:r>
              <a:rPr lang="en-US" dirty="0" smtClean="0"/>
              <a:t>Factory – Builds complex aggregates outside of the aggregate constructor</a:t>
            </a:r>
          </a:p>
          <a:p>
            <a:r>
              <a:rPr lang="en-US" dirty="0" smtClean="0"/>
              <a:t>Domain Event – Value object that captures information about that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8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on 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Very powerful, use often</a:t>
            </a:r>
          </a:p>
          <a:p>
            <a:r>
              <a:rPr lang="en-US" dirty="0" smtClean="0"/>
              <a:t>Internal events use an event publisher</a:t>
            </a:r>
          </a:p>
          <a:p>
            <a:r>
              <a:rPr lang="en-US" dirty="0" smtClean="0"/>
              <a:t>External events use a Message Bus/Store or an API</a:t>
            </a:r>
          </a:p>
          <a:p>
            <a:r>
              <a:rPr lang="en-US" dirty="0" smtClean="0"/>
              <a:t>Leads to Event Driven architecture</a:t>
            </a:r>
          </a:p>
        </p:txBody>
      </p:sp>
      <p:pic>
        <p:nvPicPr>
          <p:cNvPr id="14338" name="Picture 2" descr="http://www.mbejda.com/content/images/2015/12/rabbitmq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730690"/>
            <a:ext cx="4995862" cy="24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2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cycle: </a:t>
            </a:r>
            <a:r>
              <a:rPr lang="en-US" u="sng" dirty="0" smtClean="0"/>
              <a:t>C</a:t>
            </a:r>
            <a:r>
              <a:rPr lang="en-US" dirty="0" smtClean="0"/>
              <a:t>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66" y="2225810"/>
            <a:ext cx="8307692" cy="3481118"/>
          </a:xfrm>
        </p:spPr>
      </p:pic>
    </p:spTree>
    <p:extLst>
      <p:ext uri="{BB962C8B-B14F-4D97-AF65-F5344CB8AC3E}">
        <p14:creationId xmlns:p14="http://schemas.microsoft.com/office/powerpoint/2010/main" val="36094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word on frameworks</a:t>
            </a:r>
            <a:endParaRPr lang="en-US" dirty="0"/>
          </a:p>
        </p:txBody>
      </p:sp>
      <p:pic>
        <p:nvPicPr>
          <p:cNvPr id="2050" name="Picture 2" descr="https://d2q0qd5iz04n9u.cloudfront.net/_ssl/proxy.php/http/gallery.mailchimp.com/198533f134aeec99a4fc0c2d3/images/Screen_Shot_2013_04_03_at_12.36.55_P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61" y="2141538"/>
            <a:ext cx="3737702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41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#5 </a:t>
            </a:r>
            <a:br>
              <a:rPr lang="en-US" dirty="0" smtClean="0"/>
            </a:br>
            <a:r>
              <a:rPr lang="en-US" dirty="0" smtClean="0"/>
              <a:t>keep solving the problem / Refactor</a:t>
            </a:r>
            <a:endParaRPr lang="en-US" dirty="0"/>
          </a:p>
        </p:txBody>
      </p:sp>
      <p:pic>
        <p:nvPicPr>
          <p:cNvPr id="6146" name="Picture 2" descr="http://www.johntyman.com/arctic/pics/29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11" y="2141538"/>
            <a:ext cx="5423803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78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storming, fast tracking the learning process</a:t>
            </a:r>
            <a:endParaRPr lang="en-US" dirty="0"/>
          </a:p>
        </p:txBody>
      </p:sp>
      <p:pic>
        <p:nvPicPr>
          <p:cNvPr id="8194" name="Picture 2" descr="http://sch3lp.github.io/public/assets/2014-07-12-event-storming-exercise/wall-end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302" y="2141538"/>
            <a:ext cx="765242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0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#0: Starting out</a:t>
            </a:r>
            <a:endParaRPr lang="en-US" dirty="0"/>
          </a:p>
        </p:txBody>
      </p:sp>
      <p:pic>
        <p:nvPicPr>
          <p:cNvPr id="11266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04" y="2141538"/>
            <a:ext cx="4866216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#1: Identify 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For review, Domain Events are an important event within a bounded context</a:t>
            </a:r>
          </a:p>
          <a:p>
            <a:r>
              <a:rPr lang="en-US" dirty="0" smtClean="0"/>
              <a:t>Place Domain Events in chronological order on a sticky note</a:t>
            </a:r>
          </a:p>
          <a:p>
            <a:r>
              <a:rPr lang="en-US" dirty="0" smtClean="0"/>
              <a:t>Events that happen concurrently are placed within the same vertical plane</a:t>
            </a:r>
            <a:endParaRPr lang="en-US" dirty="0"/>
          </a:p>
        </p:txBody>
      </p:sp>
      <p:pic>
        <p:nvPicPr>
          <p:cNvPr id="1026" name="Picture 2" descr="http://www.clker.com/cliparts/B/3/w/G/n/Y/orange-sticky-hi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56" y="2357527"/>
            <a:ext cx="3459875" cy="321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44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#2: identify the cause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Identify the Command that caused each Domain Event</a:t>
            </a:r>
          </a:p>
          <a:p>
            <a:r>
              <a:rPr lang="en-US" dirty="0" smtClean="0"/>
              <a:t>Write the Command on a sticky note </a:t>
            </a:r>
          </a:p>
          <a:p>
            <a:r>
              <a:rPr lang="en-US" dirty="0"/>
              <a:t>P</a:t>
            </a:r>
            <a:r>
              <a:rPr lang="en-US" dirty="0" smtClean="0"/>
              <a:t>lace directly to the left of the Domain Event</a:t>
            </a:r>
          </a:p>
          <a:p>
            <a:r>
              <a:rPr lang="en-US" dirty="0" smtClean="0"/>
              <a:t>Specific Roles are written on a bright yellow sticky in the lower left corner of the command</a:t>
            </a:r>
          </a:p>
          <a:p>
            <a:r>
              <a:rPr lang="en-US" dirty="0" smtClean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2052" name="Picture 4" descr="http://www.clker.com/cliparts/e/T/g/X/x/M/light-blue-sticky-note-hi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8" y="2141538"/>
            <a:ext cx="377551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2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#3: Associated 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Identify the associated Entity (Aggregate) to each Command/Event pair</a:t>
            </a:r>
          </a:p>
          <a:p>
            <a:r>
              <a:rPr lang="en-US" dirty="0" smtClean="0"/>
              <a:t>Place it on a sticky behind the pair</a:t>
            </a:r>
          </a:p>
          <a:p>
            <a:r>
              <a:rPr lang="en-US" dirty="0" smtClean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3076" name="Picture 4" descr="https://www.kmsenvelopes.co.uk/users_content/colour_attribute_images/colour_110_imag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51" y="2385226"/>
            <a:ext cx="3462292" cy="34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#4: Evaluate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9956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Look for divisions in the model to identify Bounded Contexts:</a:t>
            </a:r>
          </a:p>
          <a:p>
            <a:pPr lvl="1"/>
            <a:r>
              <a:rPr lang="en-US" dirty="0" smtClean="0"/>
              <a:t>Departmental divisions</a:t>
            </a:r>
          </a:p>
          <a:p>
            <a:pPr lvl="1"/>
            <a:r>
              <a:rPr lang="en-US" dirty="0" smtClean="0"/>
              <a:t>Words with multiple meanings</a:t>
            </a:r>
          </a:p>
          <a:p>
            <a:pPr lvl="1"/>
            <a:r>
              <a:rPr lang="en-US" dirty="0" smtClean="0"/>
              <a:t>Concepts which are important but not part of the Core Domain</a:t>
            </a:r>
          </a:p>
          <a:p>
            <a:r>
              <a:rPr lang="en-US" dirty="0" smtClean="0"/>
              <a:t>Draw solid </a:t>
            </a:r>
            <a:r>
              <a:rPr lang="en-US" dirty="0"/>
              <a:t>l</a:t>
            </a:r>
            <a:r>
              <a:rPr lang="en-US" dirty="0" smtClean="0"/>
              <a:t>ines for Bounded Contexts and dashed Lines for subdomains</a:t>
            </a:r>
          </a:p>
          <a:p>
            <a:r>
              <a:rPr lang="en-US" dirty="0" smtClean="0"/>
              <a:t>Use Pink Sticky Notes to name the Bounded Contexts</a:t>
            </a:r>
          </a:p>
          <a:p>
            <a:r>
              <a:rPr lang="en-US" dirty="0" smtClean="0"/>
              <a:t>Draw arrows to show the flow of information across Contexts</a:t>
            </a:r>
            <a:endParaRPr lang="en-US" dirty="0"/>
          </a:p>
        </p:txBody>
      </p:sp>
      <p:pic>
        <p:nvPicPr>
          <p:cNvPr id="4098" name="Picture 2" descr="https://dzone.com/storage/temp/1949818-screen-shot-2016-04-19-at-10803-am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3077570"/>
            <a:ext cx="4995862" cy="177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3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#5: Identify the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Identify any Views and put them within each Bounded Context</a:t>
            </a:r>
          </a:p>
          <a:p>
            <a:r>
              <a:rPr lang="en-US" dirty="0" smtClean="0"/>
              <a:t>Role specific Views have a bright yellow sticky with the Role</a:t>
            </a:r>
          </a:p>
          <a:p>
            <a:r>
              <a:rPr lang="en-US" dirty="0" smtClean="0"/>
              <a:t>If necessary, draw a quick mock up of the View</a:t>
            </a:r>
            <a:endParaRPr lang="en-US" dirty="0"/>
          </a:p>
        </p:txBody>
      </p:sp>
      <p:pic>
        <p:nvPicPr>
          <p:cNvPr id="5122" name="Picture 2" descr="http://www.clipartbest.com/cliparts/7ec/M8j/7ecM8jMT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38" y="2141538"/>
            <a:ext cx="377551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4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storming: summing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Go over multiple sessions</a:t>
            </a:r>
          </a:p>
          <a:p>
            <a:r>
              <a:rPr lang="en-US" dirty="0" smtClean="0"/>
              <a:t>Goal is to produce Domain Model</a:t>
            </a:r>
          </a:p>
          <a:p>
            <a:r>
              <a:rPr lang="en-US" dirty="0" smtClean="0"/>
              <a:t>Up front cost that jumpstarts project</a:t>
            </a:r>
          </a:p>
        </p:txBody>
      </p:sp>
      <p:pic>
        <p:nvPicPr>
          <p:cNvPr id="6146" name="Picture 2" descr="http://martinfowler.com/bliki/images/boundedContext/sketch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2419723"/>
            <a:ext cx="4995862" cy="309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66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cycle: </a:t>
            </a:r>
            <a:r>
              <a:rPr lang="en-US" u="sng" dirty="0" smtClean="0"/>
              <a:t>r</a:t>
            </a:r>
            <a:r>
              <a:rPr lang="en-US" dirty="0" smtClean="0"/>
              <a:t>epair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37" y="2226998"/>
            <a:ext cx="8310751" cy="3478741"/>
          </a:xfrm>
        </p:spPr>
      </p:pic>
    </p:spTree>
    <p:extLst>
      <p:ext uri="{BB962C8B-B14F-4D97-AF65-F5344CB8AC3E}">
        <p14:creationId xmlns:p14="http://schemas.microsoft.com/office/powerpoint/2010/main" val="34540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Driven Design solves the problems of Software Intention and Software Rot by</a:t>
            </a:r>
          </a:p>
          <a:p>
            <a:pPr lvl="1"/>
            <a:r>
              <a:rPr lang="en-US" dirty="0" smtClean="0"/>
              <a:t>Keeping solutions small in size by limiting one Bounded Context per Subdomain</a:t>
            </a:r>
          </a:p>
          <a:p>
            <a:pPr lvl="1"/>
            <a:r>
              <a:rPr lang="en-US" dirty="0" smtClean="0"/>
              <a:t>Focusing on language via direct communication between developers and domain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7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#1</a:t>
            </a:r>
            <a:br>
              <a:rPr lang="en-US" dirty="0" smtClean="0"/>
            </a:br>
            <a:r>
              <a:rPr lang="en-US" dirty="0" smtClean="0"/>
              <a:t>map out the Organization with Domain Mapping</a:t>
            </a:r>
            <a:endParaRPr lang="en-US" dirty="0"/>
          </a:p>
        </p:txBody>
      </p:sp>
      <p:pic>
        <p:nvPicPr>
          <p:cNvPr id="4" name="Picture 2" descr="https://www.safaribooksonline.com/library/view/implementing-domain-driven-design/9780133039900/graphics/02fig0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897" y="2141538"/>
            <a:ext cx="4219230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2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#2</a:t>
            </a:r>
            <a:br>
              <a:rPr lang="en-US" dirty="0" smtClean="0"/>
            </a:br>
            <a:r>
              <a:rPr lang="en-US" dirty="0" smtClean="0"/>
              <a:t>solve the problem with ubiquitous language</a:t>
            </a:r>
            <a:endParaRPr lang="en-US" dirty="0"/>
          </a:p>
        </p:txBody>
      </p:sp>
      <p:pic>
        <p:nvPicPr>
          <p:cNvPr id="7170" name="Picture 2" descr="https://ptgmedia.pearsoncmg.com/images/chap5_9780735685352/elementLinks/05fig0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432844"/>
            <a:ext cx="50958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3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#3</a:t>
            </a:r>
            <a:br>
              <a:rPr lang="en-US" dirty="0" smtClean="0"/>
            </a:br>
            <a:r>
              <a:rPr lang="en-US" dirty="0" smtClean="0"/>
              <a:t>Draw out the solution space</a:t>
            </a:r>
            <a:endParaRPr lang="en-US" dirty="0"/>
          </a:p>
        </p:txBody>
      </p:sp>
      <p:pic>
        <p:nvPicPr>
          <p:cNvPr id="9220" name="Picture 4" descr="https://blog.codecentric.de/files/2015/05/BoundedContext_Map_woLabel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017" y="2141538"/>
            <a:ext cx="548699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20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#4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pick an architecture and start coding</a:t>
            </a:r>
            <a:endParaRPr lang="en-US" dirty="0"/>
          </a:p>
        </p:txBody>
      </p:sp>
      <p:pic>
        <p:nvPicPr>
          <p:cNvPr id="10242" name="Picture 2" descr="http://i0.wp.com/dotnetdaily.net/wp-content/uploads/2013/08/ASP.NET-Ntier-Architecture-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68" y="2141538"/>
            <a:ext cx="4743288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#5</a:t>
            </a:r>
            <a:br>
              <a:rPr lang="en-US" dirty="0" smtClean="0"/>
            </a:br>
            <a:r>
              <a:rPr lang="en-US" dirty="0" smtClean="0"/>
              <a:t>keep flushing out the domain Model</a:t>
            </a:r>
            <a:endParaRPr lang="en-US" dirty="0"/>
          </a:p>
        </p:txBody>
      </p:sp>
      <p:pic>
        <p:nvPicPr>
          <p:cNvPr id="11266" name="Picture 2" descr="http://media.agile42.com/content/Whiteboard_Product_Backlo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404" y="2141538"/>
            <a:ext cx="4866216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do business now?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1913" y="1743075"/>
            <a:ext cx="5181600" cy="291465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Specifically how does DDD affect how we think about the </a:t>
            </a:r>
            <a:r>
              <a:rPr lang="en-US" dirty="0"/>
              <a:t>s</a:t>
            </a:r>
            <a:r>
              <a:rPr lang="en-US" dirty="0" smtClean="0"/>
              <a:t>oftware ecosystem?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Interesting Books:</a:t>
            </a:r>
          </a:p>
          <a:p>
            <a:pPr lvl="1"/>
            <a:r>
              <a:rPr lang="en-US" dirty="0" smtClean="0"/>
              <a:t>Domain Driven Design, Evans, 2003</a:t>
            </a:r>
          </a:p>
          <a:p>
            <a:pPr lvl="1"/>
            <a:r>
              <a:rPr lang="en-US" dirty="0" smtClean="0"/>
              <a:t>Implementing Domain Driven Design, Vernon, 2013</a:t>
            </a:r>
          </a:p>
          <a:p>
            <a:pPr lvl="1"/>
            <a:r>
              <a:rPr lang="en-US" dirty="0" smtClean="0"/>
              <a:t>Domain Driven Design Distilled, Vernon 2016</a:t>
            </a:r>
          </a:p>
          <a:p>
            <a:r>
              <a:rPr lang="en-US" dirty="0" smtClean="0"/>
              <a:t>Interesting follows</a:t>
            </a:r>
          </a:p>
          <a:p>
            <a:pPr lvl="1"/>
            <a:r>
              <a:rPr lang="en-US" dirty="0" smtClean="0"/>
              <a:t>Greg Young </a:t>
            </a:r>
          </a:p>
          <a:p>
            <a:pPr lvl="1"/>
            <a:r>
              <a:rPr lang="en-US" dirty="0" smtClean="0"/>
              <a:t>Jimmy </a:t>
            </a:r>
            <a:r>
              <a:rPr lang="en-US" dirty="0" err="1" smtClean="0"/>
              <a:t>Bogard</a:t>
            </a:r>
            <a:endParaRPr lang="en-US" dirty="0" smtClean="0"/>
          </a:p>
          <a:p>
            <a:pPr lvl="1"/>
            <a:r>
              <a:rPr lang="en-US" dirty="0" smtClean="0"/>
              <a:t>Julie </a:t>
            </a:r>
            <a:r>
              <a:rPr lang="en-US" dirty="0" err="1" smtClean="0"/>
              <a:t>Lerman</a:t>
            </a:r>
            <a:endParaRPr lang="en-US" dirty="0" smtClean="0"/>
          </a:p>
          <a:p>
            <a:pPr lvl="1"/>
            <a:r>
              <a:rPr lang="en-US" dirty="0" smtClean="0"/>
              <a:t>Many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Twitter: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twitter.com/rattrap79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github.com/rattrapdev-public</a:t>
            </a:r>
            <a:endParaRPr lang="en-US" dirty="0" smtClean="0"/>
          </a:p>
          <a:p>
            <a:r>
              <a:rPr lang="en-US" dirty="0" smtClean="0"/>
              <a:t>Email: mateo6379@gmail.com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br>
              <a:rPr lang="en-US" dirty="0" smtClean="0"/>
            </a:br>
            <a:r>
              <a:rPr lang="en-US" dirty="0" smtClean="0"/>
              <a:t>and any 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6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cycle: </a:t>
            </a:r>
            <a:r>
              <a:rPr lang="en-US" u="sng" dirty="0" smtClean="0"/>
              <a:t>a</a:t>
            </a:r>
            <a:r>
              <a:rPr lang="en-US" dirty="0" smtClean="0"/>
              <a:t>bandonment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66" y="2225810"/>
            <a:ext cx="8307692" cy="3481118"/>
          </a:xfrm>
        </p:spPr>
      </p:pic>
    </p:spTree>
    <p:extLst>
      <p:ext uri="{BB962C8B-B14F-4D97-AF65-F5344CB8AC3E}">
        <p14:creationId xmlns:p14="http://schemas.microsoft.com/office/powerpoint/2010/main" val="38239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Crap cycle: re</a:t>
            </a:r>
            <a:r>
              <a:rPr lang="en-US" u="sng" dirty="0" smtClean="0"/>
              <a:t>p</a:t>
            </a:r>
            <a:r>
              <a:rPr lang="en-US" dirty="0" smtClean="0"/>
              <a:t>lace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58" y="2229681"/>
            <a:ext cx="8310708" cy="3473376"/>
          </a:xfrm>
        </p:spPr>
      </p:pic>
    </p:spTree>
    <p:extLst>
      <p:ext uri="{BB962C8B-B14F-4D97-AF65-F5344CB8AC3E}">
        <p14:creationId xmlns:p14="http://schemas.microsoft.com/office/powerpoint/2010/main" val="54695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Geonetric’s</a:t>
            </a:r>
            <a:r>
              <a:rPr lang="en-US" dirty="0" smtClean="0"/>
              <a:t> legacy software</a:t>
            </a:r>
            <a:endParaRPr lang="en-US" dirty="0"/>
          </a:p>
        </p:txBody>
      </p:sp>
      <p:pic>
        <p:nvPicPr>
          <p:cNvPr id="1026" name="Picture 2" descr="https://s-media-cache-ak0.pinimg.com/564x/4b/3b/a0/4b3ba0fba2e6c16392e2a7cf7fdf75cf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297" y="609600"/>
            <a:ext cx="3722831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01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2138</TotalTime>
  <Words>2770</Words>
  <Application>Microsoft Office PowerPoint</Application>
  <PresentationFormat>Widescreen</PresentationFormat>
  <Paragraphs>537</Paragraphs>
  <Slides>69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Celestial</vt:lpstr>
      <vt:lpstr>Domain driven design, year one</vt:lpstr>
      <vt:lpstr>About me</vt:lpstr>
      <vt:lpstr>Problems in modern software</vt:lpstr>
      <vt:lpstr>Software rot: how software dies a slow death</vt:lpstr>
      <vt:lpstr>Crap cycle: Create</vt:lpstr>
      <vt:lpstr>Crap cycle: repair</vt:lpstr>
      <vt:lpstr>Crap cycle: abandonment</vt:lpstr>
      <vt:lpstr>Crap cycle: replace</vt:lpstr>
      <vt:lpstr>Geonetric’s legacy software</vt:lpstr>
      <vt:lpstr>Software Intention: What is the meaning of software?</vt:lpstr>
      <vt:lpstr>Lost in translation</vt:lpstr>
      <vt:lpstr>Goals of this talk</vt:lpstr>
      <vt:lpstr>What is domain driven design?</vt:lpstr>
      <vt:lpstr>Step #1 – Domain mapping What would you say you actually do here?</vt:lpstr>
      <vt:lpstr>Identify the domain experts</vt:lpstr>
      <vt:lpstr>Learning about the business with domain mapping</vt:lpstr>
      <vt:lpstr>Domain mapping cont’d</vt:lpstr>
      <vt:lpstr>Domain mapping in picture form</vt:lpstr>
      <vt:lpstr>Step #2 – Ubiquitous language solving a problem via shared language</vt:lpstr>
      <vt:lpstr>the next big idea</vt:lpstr>
      <vt:lpstr>Cutting out the red tape</vt:lpstr>
      <vt:lpstr>Solving the problem</vt:lpstr>
      <vt:lpstr>Ubiquitous language – The language of the business</vt:lpstr>
      <vt:lpstr>Form Builder glossary</vt:lpstr>
      <vt:lpstr>Language to Code – the domain model</vt:lpstr>
      <vt:lpstr>Language Becoming Code example</vt:lpstr>
      <vt:lpstr>Step #3 – Bounded contexts drawing out the solution</vt:lpstr>
      <vt:lpstr>The limits of language</vt:lpstr>
      <vt:lpstr>Bounded contexts: linguistic boundaries around ubiquitous language</vt:lpstr>
      <vt:lpstr>Types of bounded contexts</vt:lpstr>
      <vt:lpstr>Context Maps: Mapping the software terrain</vt:lpstr>
      <vt:lpstr>Bounded Context Relationship:  Partnership</vt:lpstr>
      <vt:lpstr>Bounded Context Relationship:  Shared kernel</vt:lpstr>
      <vt:lpstr>Bounded Context Relationship:  Customer supplier</vt:lpstr>
      <vt:lpstr>Bounded Context Relationship:  conformist</vt:lpstr>
      <vt:lpstr>Bounded Context Relationship:  Anti-corruption layer</vt:lpstr>
      <vt:lpstr>Bounded Context Relationship:  Open host service </vt:lpstr>
      <vt:lpstr>Bounded Context Relationship:  Published language</vt:lpstr>
      <vt:lpstr>Bounded Context Relationship:  Separate ways</vt:lpstr>
      <vt:lpstr>Bounded Context Relationship:  Big ball of mud</vt:lpstr>
      <vt:lpstr>Form Builder Context Map</vt:lpstr>
      <vt:lpstr>Step #4 – implementation time to code</vt:lpstr>
      <vt:lpstr>What architecture should we use?</vt:lpstr>
      <vt:lpstr>Architecture Type: N-tier or layers</vt:lpstr>
      <vt:lpstr>Architecture type: Hexagonal or Ports and adapters </vt:lpstr>
      <vt:lpstr>Architecture type: Event driven</vt:lpstr>
      <vt:lpstr>Architecture type: cqrs</vt:lpstr>
      <vt:lpstr>Tactical Patterns</vt:lpstr>
      <vt:lpstr>More on domain events</vt:lpstr>
      <vt:lpstr>A quick word on frameworks</vt:lpstr>
      <vt:lpstr>Step #5  keep solving the problem / Refactor</vt:lpstr>
      <vt:lpstr>Event storming, fast tracking the learning process</vt:lpstr>
      <vt:lpstr>Step #0: Starting out</vt:lpstr>
      <vt:lpstr>Step #1: Identify Domain Events</vt:lpstr>
      <vt:lpstr>Step #2: identify the cause</vt:lpstr>
      <vt:lpstr>Step #3: Associated Entity</vt:lpstr>
      <vt:lpstr>Step #4: Evaluate the model</vt:lpstr>
      <vt:lpstr>Step #5: Identify the views</vt:lpstr>
      <vt:lpstr>Event storming: summing up</vt:lpstr>
      <vt:lpstr>Lets review</vt:lpstr>
      <vt:lpstr>Step #1 map out the Organization with Domain Mapping</vt:lpstr>
      <vt:lpstr>Step #2 solve the problem with ubiquitous language</vt:lpstr>
      <vt:lpstr>Step #3 Draw out the solution space</vt:lpstr>
      <vt:lpstr>Step #4 pick an architecture and start coding</vt:lpstr>
      <vt:lpstr>Step #5 keep flushing out the domain Model</vt:lpstr>
      <vt:lpstr>How do we do business now?</vt:lpstr>
      <vt:lpstr>More information</vt:lpstr>
      <vt:lpstr>A little about me</vt:lpstr>
      <vt:lpstr>Thank you  and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driven design, year one</dc:title>
  <dc:creator>Matt Winger</dc:creator>
  <cp:lastModifiedBy>Matt Winger</cp:lastModifiedBy>
  <cp:revision>479</cp:revision>
  <dcterms:created xsi:type="dcterms:W3CDTF">2016-07-09T19:23:23Z</dcterms:created>
  <dcterms:modified xsi:type="dcterms:W3CDTF">2016-07-23T20:20:55Z</dcterms:modified>
</cp:coreProperties>
</file>